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9" r:id="rId3"/>
    <p:sldId id="285" r:id="rId4"/>
    <p:sldId id="284" r:id="rId5"/>
    <p:sldId id="286" r:id="rId6"/>
    <p:sldId id="288" r:id="rId7"/>
    <p:sldId id="289" r:id="rId8"/>
    <p:sldId id="272" r:id="rId9"/>
    <p:sldId id="294" r:id="rId10"/>
    <p:sldId id="274" r:id="rId11"/>
    <p:sldId id="290" r:id="rId12"/>
    <p:sldId id="293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09" autoAdjust="0"/>
  </p:normalViewPr>
  <p:slideViewPr>
    <p:cSldViewPr snapToGrid="0" snapToObjects="1">
      <p:cViewPr>
        <p:scale>
          <a:sx n="80" d="100"/>
          <a:sy n="80" d="100"/>
        </p:scale>
        <p:origin x="-2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newton@oge.go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-27195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482856"/>
            <a:ext cx="73818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 of Divestiture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Elaine Newton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Office of Government Ethics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 a CD be denied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has already been divested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request is not timely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Request is for a holding that is not required to be divested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Issues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Similar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Related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OGE looks for similar or related property on the financial disclosure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report.  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divesting all similar or related property,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explain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Tax-Deferred Account: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Tax-Deferred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Account, like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 or 401(k),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need a CD because the capital gains taxes are already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deferred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Trusts: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property is held in a trust, please talk to OGE as soon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452" y="805071"/>
            <a:ext cx="64405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Counsel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Government Ethics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202-482-9265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Enewton@oge.gov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Certificate of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Divestiture (CD)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01168" lvl="1" indent="0">
              <a:buNone/>
            </a:pP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CD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01168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CD 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federal government employees to defer paying capital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sale of assets to comply with conflict of interest requirements.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AUTHORITY FOR A CD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U.S.C.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1043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Sale of property to comply with conflict of interest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C.F.R. 2634, subpart J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	federal government employees 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dirty="0" smtClean="0"/>
              <a:t>	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eligible for a 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01168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branch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an SGE 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 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or dependent child 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Trustee holding property in trust in which an executive branch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employee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spouse,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or dependent child has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interest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</a:t>
            </a:r>
            <a:r>
              <a:rPr lang="en-US" dirty="0"/>
              <a:t>)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government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defer paying capital gains taxes</a:t>
            </a:r>
          </a:p>
          <a:p>
            <a:pPr lvl="1"/>
            <a:endParaRPr lang="en-US" dirty="0"/>
          </a:p>
          <a:p>
            <a:pPr marL="749808" lvl="4" indent="0">
              <a:buNone/>
            </a:pPr>
            <a:r>
              <a:rPr lang="en-US" dirty="0" smtClean="0"/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● CDs may be issued for capital gains </a:t>
            </a:r>
            <a:r>
              <a:rPr lang="en-US" sz="2000" dirty="0" smtClean="0">
                <a:latin typeface="Times New Roman"/>
                <a:cs typeface="Times New Roman"/>
              </a:rPr>
              <a:t>taxes, </a:t>
            </a:r>
            <a:r>
              <a:rPr lang="en-US" sz="2000" dirty="0" smtClean="0">
                <a:latin typeface="Times New Roman"/>
                <a:cs typeface="Times New Roman"/>
              </a:rPr>
              <a:t>not ordinary income</a:t>
            </a:r>
          </a:p>
          <a:p>
            <a:pPr marL="749808" lvl="4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	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749808" lvl="4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● CD does not eliminate the capital gains tax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98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	federal government employees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defer paying capital gain taxes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	sale of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to comply with a conflict of 	interest requirement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392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U.S.C.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208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C.F.R.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2635.502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agency supplemental regulation, agency organic statute, etc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392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 CD is not a remedy for a conflict</a:t>
            </a:r>
          </a:p>
          <a:p>
            <a:pPr marL="807392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is required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asset to avoid or eliminate a conflict of interest, the employee must agree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asset even 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receive a CD</a:t>
            </a:r>
          </a:p>
          <a:p>
            <a:pPr marL="807392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Timeliness of Request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 employee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divest within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days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that the property became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</a:p>
          <a:p>
            <a:pPr marL="20116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conflict is identified the employee should be recused until the prohibited holding is sold, but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should not divest until the CD is received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Request a CD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C.F.R. 2634.1005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Letter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DAEO requesting CD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Letter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DAEO to OGE Director requesting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(or OGE Format in OGE DAEOgram DO-07-035)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Certified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of employee’s latest financial disclosure report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Brief description of the employee’s position or a citation to a statute that sets forth the duties of the position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applicable, copy of trust instrument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Property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	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 of the United States (e.g., Treasury note)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investment fund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fund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	Diversified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investment trust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cannot be any holding prohibited by statute, regulation, rule, or Executive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Reinvest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proceeds within 60 days of sale – 5 CFR 2634.1006 </a:t>
            </a:r>
          </a:p>
        </p:txBody>
      </p:sp>
    </p:spTree>
    <p:extLst>
      <p:ext uri="{BB962C8B-B14F-4D97-AF65-F5344CB8AC3E}">
        <p14:creationId xmlns:p14="http://schemas.microsoft.com/office/powerpoint/2010/main" val="7637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 January 1, </a:t>
            </a:r>
            <a:r>
              <a:rPr lang="en-US" dirty="0">
                <a:solidFill>
                  <a:srgbClr val="FF0000"/>
                </a:solidFill>
              </a:rPr>
              <a:t>2016</a:t>
            </a:r>
            <a:r>
              <a:rPr lang="en-US" dirty="0"/>
              <a:t>, </a:t>
            </a:r>
            <a:r>
              <a:rPr lang="en-US" dirty="0" smtClean="0"/>
              <a:t>the employee is </a:t>
            </a:r>
            <a:r>
              <a:rPr lang="en-US" dirty="0"/>
              <a:t>told to divest </a:t>
            </a:r>
            <a:r>
              <a:rPr lang="en-US" dirty="0" smtClean="0"/>
              <a:t>his/her </a:t>
            </a:r>
            <a:r>
              <a:rPr lang="en-US" dirty="0" smtClean="0"/>
              <a:t>Pfizer stock</a:t>
            </a:r>
            <a:r>
              <a:rPr lang="en-US" dirty="0"/>
              <a:t>, which is valued at $5,000</a:t>
            </a:r>
          </a:p>
          <a:p>
            <a:r>
              <a:rPr lang="en-US" dirty="0"/>
              <a:t>	</a:t>
            </a:r>
            <a:r>
              <a:rPr lang="en-US" dirty="0" smtClean="0"/>
              <a:t>(The employee seeks </a:t>
            </a:r>
            <a:r>
              <a:rPr lang="en-US" dirty="0"/>
              <a:t>and receives a CD prior to divestiture)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March 1, </a:t>
            </a:r>
            <a:r>
              <a:rPr lang="en-US" dirty="0">
                <a:solidFill>
                  <a:srgbClr val="FF0000"/>
                </a:solidFill>
              </a:rPr>
              <a:t>2016</a:t>
            </a:r>
            <a:r>
              <a:rPr lang="en-US" dirty="0"/>
              <a:t>, </a:t>
            </a:r>
            <a:r>
              <a:rPr lang="en-US" dirty="0" smtClean="0"/>
              <a:t>the employee </a:t>
            </a:r>
            <a:r>
              <a:rPr lang="en-US" dirty="0"/>
              <a:t>divest her </a:t>
            </a:r>
            <a:r>
              <a:rPr lang="en-US" dirty="0" smtClean="0"/>
              <a:t>Pfizer </a:t>
            </a:r>
            <a:r>
              <a:rPr lang="en-US" dirty="0"/>
              <a:t>stock for $7,500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March 1, </a:t>
            </a:r>
            <a:r>
              <a:rPr lang="en-US" dirty="0">
                <a:solidFill>
                  <a:srgbClr val="FF0000"/>
                </a:solidFill>
              </a:rPr>
              <a:t>2016</a:t>
            </a:r>
            <a:r>
              <a:rPr lang="en-US" dirty="0"/>
              <a:t>, </a:t>
            </a:r>
            <a:r>
              <a:rPr lang="en-US" dirty="0" smtClean="0"/>
              <a:t>the employee reinvest </a:t>
            </a:r>
            <a:r>
              <a:rPr lang="en-US" dirty="0"/>
              <a:t>the $7,500 in </a:t>
            </a:r>
            <a:r>
              <a:rPr lang="en-US" dirty="0" smtClean="0"/>
              <a:t>the </a:t>
            </a:r>
            <a:r>
              <a:rPr lang="en-US" dirty="0"/>
              <a:t>Vanguard </a:t>
            </a:r>
            <a:r>
              <a:rPr lang="en-US" dirty="0" smtClean="0"/>
              <a:t>Long-Term </a:t>
            </a:r>
            <a:r>
              <a:rPr lang="en-US" dirty="0"/>
              <a:t>Bond Fund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March 1,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r>
              <a:rPr lang="en-US" dirty="0"/>
              <a:t>, </a:t>
            </a:r>
            <a:r>
              <a:rPr lang="en-US" dirty="0" smtClean="0"/>
              <a:t>the employee </a:t>
            </a:r>
            <a:r>
              <a:rPr lang="en-US" dirty="0"/>
              <a:t>sells the Vanguard Fund for $8,000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April 15,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r>
              <a:rPr lang="en-US" dirty="0"/>
              <a:t>, </a:t>
            </a:r>
            <a:r>
              <a:rPr lang="en-US" dirty="0" smtClean="0"/>
              <a:t>the employee files his/her </a:t>
            </a:r>
            <a:r>
              <a:rPr lang="en-US" dirty="0"/>
              <a:t>income tax return, </a:t>
            </a:r>
            <a:r>
              <a:rPr lang="en-US" dirty="0" smtClean="0"/>
              <a:t>including </a:t>
            </a:r>
            <a:r>
              <a:rPr lang="en-US" dirty="0"/>
              <a:t>IRS Form </a:t>
            </a:r>
            <a:r>
              <a:rPr lang="en-US" dirty="0" smtClean="0"/>
              <a:t>8824, Section </a:t>
            </a:r>
            <a:r>
              <a:rPr lang="en-US" dirty="0"/>
              <a:t>1043 conflict-of-interest </a:t>
            </a:r>
            <a:r>
              <a:rPr lang="en-US" dirty="0" smtClean="0"/>
              <a:t>sales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king Slides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Seeking Slides</Template>
  <TotalTime>728</TotalTime>
  <Words>366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Seeking Slides</vt:lpstr>
      <vt:lpstr>PowerPoint Presentation</vt:lpstr>
      <vt:lpstr>What is a Certificate of  Divestiture (CD)</vt:lpstr>
      <vt:lpstr> </vt:lpstr>
      <vt:lpstr>PowerPoint Presentation</vt:lpstr>
      <vt:lpstr>PowerPoint Presentation</vt:lpstr>
      <vt:lpstr>Timeliness of Request </vt:lpstr>
      <vt:lpstr>How Do You Request a CD 5 C.F.R. 2634.1005</vt:lpstr>
      <vt:lpstr>Permitted Property</vt:lpstr>
      <vt:lpstr>SCENARIO</vt:lpstr>
      <vt:lpstr>When will a CD be denied</vt:lpstr>
      <vt:lpstr>Special Issues</vt:lpstr>
      <vt:lpstr>PowerPoint Presentation</vt:lpstr>
      <vt:lpstr>PowerPoint Presentation</vt:lpstr>
    </vt:vector>
  </TitlesOfParts>
  <Company>US Office of Government Ethics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Newton</dc:creator>
  <cp:lastModifiedBy>Elaine Newton</cp:lastModifiedBy>
  <cp:revision>43</cp:revision>
  <cp:lastPrinted>2016-02-29T13:52:44Z</cp:lastPrinted>
  <dcterms:created xsi:type="dcterms:W3CDTF">2016-02-11T20:28:55Z</dcterms:created>
  <dcterms:modified xsi:type="dcterms:W3CDTF">2016-02-29T15:14:15Z</dcterms:modified>
</cp:coreProperties>
</file>